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7" r:id="rId3"/>
    <p:sldId id="260" r:id="rId4"/>
    <p:sldId id="272" r:id="rId5"/>
    <p:sldId id="268" r:id="rId6"/>
    <p:sldId id="269" r:id="rId7"/>
    <p:sldId id="281" r:id="rId8"/>
    <p:sldId id="282" r:id="rId9"/>
    <p:sldId id="270" r:id="rId10"/>
    <p:sldId id="278" r:id="rId11"/>
    <p:sldId id="274" r:id="rId12"/>
    <p:sldId id="277" r:id="rId13"/>
    <p:sldId id="275" r:id="rId1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B42D"/>
    <a:srgbClr val="EED41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D7E3ACE4-5AEA-43A0-A8CF-6B50F1A84D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11906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93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93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EB302F7E-6F58-4A5C-B7EA-004680F438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635674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04800"/>
            <a:ext cx="7772400" cy="11430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1600200"/>
            <a:ext cx="6400800" cy="762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228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62200" y="6248400"/>
            <a:ext cx="4343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44480F-B5F3-486D-B43D-07698E75F6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B26470-BF7E-4F41-949A-DADD1A3978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457200"/>
            <a:ext cx="17907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457200"/>
            <a:ext cx="52197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B9211A-625F-483F-8421-3E807B2610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7A2590-ED5A-4E6D-BBE9-B9DB046E19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D98FD1-CA2C-422A-B0FE-2138E52DB2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5400" y="1676400"/>
            <a:ext cx="3505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0" y="1676400"/>
            <a:ext cx="3505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AA89E1-366F-4993-971A-763D890C56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D20303-7A5E-4773-B24C-28AF709A05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4CD03C-4139-43B0-8A27-69D9824F4C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C1DB13-D53E-464A-AED7-AB041BBCE1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40BB9B-B726-4106-9884-536B5C2D45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B4098B-ECC4-4594-ABCD-74FAFBADBF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457200"/>
            <a:ext cx="7162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95400" y="1676400"/>
            <a:ext cx="71628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95400" y="6248400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248400"/>
            <a:ext cx="31353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62800" y="6248400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/>
            </a:lvl1pPr>
          </a:lstStyle>
          <a:p>
            <a:pPr>
              <a:defRPr/>
            </a:pPr>
            <a:fld id="{9032E369-BE7F-449D-9694-960B82A4C7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19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hyperlink" Target="http://images.google.com/imgres?imgurl=http://library.thinkquest.org/CR0212089/bac13.jpg&amp;imgrefurl=http://library.thinkquest.org/CR0212089/bac.htm&amp;h=144&amp;w=145&amp;sz=40&amp;tbnid=G51zjcYWfHLRdM:&amp;tbnh=88&amp;tbnw=89&amp;hl=en&amp;start=8&amp;prev=/images?q=rod+bacteria&amp;svnum=10&amp;hl=en&amp;lr=" TargetMode="External"/><Relationship Id="rId7" Type="http://schemas.openxmlformats.org/officeDocument/2006/relationships/hyperlink" Target="http://images.google.com/imgres?imgurl=http://fig.cox.miami.edu/~cmallery/150/frames/thumbs/prok/cocci.large.jpg&amp;imgrefurl=http://fig.cox.miami.edu/~cmallery/150/frames/thumbs/prok/cell.content1.html&amp;h=133&amp;w=225&amp;sz=52&amp;tbnid=oz68kx5tjyqN6M:&amp;tbnh=60&amp;tbnw=102&amp;hl=en&amp;start=82&amp;prev=/images?q=cocci+bacteria&amp;start=80&amp;svnum=10&amp;hl=en&amp;lr=&amp;sa=N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hyperlink" Target="http://images.google.com/imgres?imgurl=http://www.promotega.org/msc00003/images/bac1.jpg&amp;imgrefurl=http://www.promotega.org/msc00003/bacteria.htm&amp;h=671&amp;w=1015&amp;sz=36&amp;tbnid=1mm-TY9mFMjwiM:&amp;tbnh=98&amp;tbnw=149&amp;hl=en&amp;start=58&amp;prev=/images?q=cocci+bacteria&amp;start=40&amp;svnum=10&amp;hl=en&amp;lr=&amp;sa=N" TargetMode="External"/><Relationship Id="rId10" Type="http://schemas.openxmlformats.org/officeDocument/2006/relationships/image" Target="../media/image9.jpeg"/><Relationship Id="rId4" Type="http://schemas.openxmlformats.org/officeDocument/2006/relationships/image" Target="../media/image6.jpeg"/><Relationship Id="rId9" Type="http://schemas.openxmlformats.org/officeDocument/2006/relationships/hyperlink" Target="http://images.google.com/imgres?imgurl=http://www.astrosurf.org/lombry/Bio/cellule-cocci.jpg&amp;imgrefurl=http://www.astrosurf.org/lombry/bioastro-contamin-alh84001.htm&amp;h=371&amp;w=522&amp;sz=66&amp;tbnid=hd78CHvNZPJl6M:&amp;tbnh=91&amp;tbnw=129&amp;hl=en&amp;start=1&amp;prev=/images?q=cocci&amp;svnum=10&amp;hl=en&amp;lr=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url?sa=i&amp;rct=j&amp;q=&amp;esrc=s&amp;source=images&amp;cd=&amp;cad=rja&amp;uact=8&amp;ved=0ahUKEwik0re8itXNAhVHJR4KHVHZDC4QjRwIBw&amp;url=https%3A%2F%2Fsocratic.org%2Fquestions%2Fwhy-is-binary-fission-so-effective-for-bacteria&amp;psig=AFQjCNE-cXQzZp8i-TFw8ICPWb74K0VxvA&amp;ust=1467559199925191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Introduction to Bacteria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1600200"/>
            <a:ext cx="7010400" cy="762000"/>
          </a:xfrm>
        </p:spPr>
        <p:txBody>
          <a:bodyPr/>
          <a:lstStyle/>
          <a:p>
            <a:pPr eaLnBrk="1" hangingPunct="1"/>
            <a:r>
              <a:rPr lang="en-US" smtClean="0"/>
              <a:t> The Good, the Bad and the Ugly…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981200" y="457200"/>
            <a:ext cx="7162800" cy="990600"/>
          </a:xfrm>
        </p:spPr>
        <p:txBody>
          <a:bodyPr/>
          <a:lstStyle/>
          <a:p>
            <a:pPr eaLnBrk="1" hangingPunct="1"/>
            <a:r>
              <a:rPr lang="en-US" sz="3600" smtClean="0"/>
              <a:t>A Closer Look – Helpful Bacteria</a:t>
            </a:r>
          </a:p>
        </p:txBody>
      </p:sp>
      <p:pic>
        <p:nvPicPr>
          <p:cNvPr id="13315" name="Picture 4" descr="pediococcus pentosaceu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1600200"/>
            <a:ext cx="2605088" cy="194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6" descr="lactobacillus%20casei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1295400"/>
            <a:ext cx="3581400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7" name="Text Box 9"/>
          <p:cNvSpPr txBox="1">
            <a:spLocks noChangeArrowheads="1"/>
          </p:cNvSpPr>
          <p:nvPr/>
        </p:nvSpPr>
        <p:spPr bwMode="auto">
          <a:xfrm>
            <a:off x="1066800" y="3429000"/>
            <a:ext cx="3505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i="1"/>
              <a:t>Pediococcus</a:t>
            </a:r>
            <a:r>
              <a:rPr lang="en-US"/>
              <a:t>  - </a:t>
            </a:r>
            <a:r>
              <a:rPr lang="en-US" sz="1600"/>
              <a:t>used in production of fermented meats</a:t>
            </a:r>
          </a:p>
        </p:txBody>
      </p:sp>
      <p:sp>
        <p:nvSpPr>
          <p:cNvPr id="13318" name="Text Box 10"/>
          <p:cNvSpPr txBox="1">
            <a:spLocks noChangeArrowheads="1"/>
          </p:cNvSpPr>
          <p:nvPr/>
        </p:nvSpPr>
        <p:spPr bwMode="auto">
          <a:xfrm>
            <a:off x="914400" y="5715000"/>
            <a:ext cx="38862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i="1"/>
              <a:t>Leuconostoc cremoris – </a:t>
            </a:r>
            <a:r>
              <a:rPr lang="en-US" sz="1600" i="1"/>
              <a:t>used in the production of buttermilk and 			sour cream</a:t>
            </a:r>
            <a:endParaRPr lang="en-US"/>
          </a:p>
        </p:txBody>
      </p:sp>
      <p:sp>
        <p:nvSpPr>
          <p:cNvPr id="13319" name="Text Box 11"/>
          <p:cNvSpPr txBox="1">
            <a:spLocks noChangeArrowheads="1"/>
          </p:cNvSpPr>
          <p:nvPr/>
        </p:nvSpPr>
        <p:spPr bwMode="auto">
          <a:xfrm>
            <a:off x="4343400" y="3886200"/>
            <a:ext cx="4191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i="1"/>
              <a:t>Lactobacillus casei</a:t>
            </a:r>
            <a:r>
              <a:rPr lang="en-US" sz="2400"/>
              <a:t> – </a:t>
            </a:r>
            <a:r>
              <a:rPr lang="en-US" sz="1600"/>
              <a:t>found in human intestines and mouth to improve digestion</a:t>
            </a:r>
          </a:p>
        </p:txBody>
      </p:sp>
      <p:sp>
        <p:nvSpPr>
          <p:cNvPr id="13320" name="Text Box 14"/>
          <p:cNvSpPr txBox="1">
            <a:spLocks noChangeArrowheads="1"/>
          </p:cNvSpPr>
          <p:nvPr/>
        </p:nvSpPr>
        <p:spPr bwMode="auto">
          <a:xfrm>
            <a:off x="5486400" y="6156325"/>
            <a:ext cx="3657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i="1"/>
              <a:t>Lactobacillus bulgaricus</a:t>
            </a:r>
            <a:r>
              <a:rPr lang="en-US" i="1"/>
              <a:t> – </a:t>
            </a:r>
            <a:r>
              <a:rPr lang="en-US" sz="1600" i="1"/>
              <a:t>used in the production of yogurt</a:t>
            </a:r>
            <a:endParaRPr lang="en-US" sz="1600"/>
          </a:p>
        </p:txBody>
      </p:sp>
      <p:sp>
        <p:nvSpPr>
          <p:cNvPr id="13321" name="Text Box 16"/>
          <p:cNvSpPr txBox="1">
            <a:spLocks noChangeArrowheads="1"/>
          </p:cNvSpPr>
          <p:nvPr/>
        </p:nvSpPr>
        <p:spPr bwMode="auto">
          <a:xfrm>
            <a:off x="6400800" y="990600"/>
            <a:ext cx="2819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/>
              <a:t>www.bioweb.usu.edu</a:t>
            </a:r>
          </a:p>
        </p:txBody>
      </p:sp>
      <p:pic>
        <p:nvPicPr>
          <p:cNvPr id="13322" name="Picture 17" descr="lecuconostoc cremori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43000" y="4343400"/>
            <a:ext cx="2133600" cy="151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3" name="Picture 18" descr="lacto_bulga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43625" y="4648200"/>
            <a:ext cx="2085975" cy="155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24" name="Rectangle 19"/>
          <p:cNvSpPr>
            <a:spLocks noChangeArrowheads="1"/>
          </p:cNvSpPr>
          <p:nvPr/>
        </p:nvSpPr>
        <p:spPr bwMode="auto">
          <a:xfrm>
            <a:off x="-457200" y="6324600"/>
            <a:ext cx="35052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800"/>
              <a:t>USDA NIFSI Food Safety in the Classroom</a:t>
            </a:r>
            <a:r>
              <a:rPr lang="en-US" sz="800">
                <a:cs typeface="Arial" charset="0"/>
              </a:rPr>
              <a:t>©</a:t>
            </a:r>
          </a:p>
          <a:p>
            <a:pPr algn="ctr"/>
            <a:r>
              <a:rPr lang="en-US" sz="800">
                <a:cs typeface="Arial" charset="0"/>
              </a:rPr>
              <a:t>University of Tennessee, Knoxville 2006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457200"/>
            <a:ext cx="7848600" cy="990600"/>
          </a:xfrm>
        </p:spPr>
        <p:txBody>
          <a:bodyPr/>
          <a:lstStyle/>
          <a:p>
            <a:pPr eaLnBrk="1" hangingPunct="1"/>
            <a:r>
              <a:rPr lang="en-US" sz="3900" smtClean="0"/>
              <a:t>How can I avoid pathogens?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95400" y="1524000"/>
            <a:ext cx="7162800" cy="4419600"/>
          </a:xfrm>
        </p:spPr>
        <p:txBody>
          <a:bodyPr/>
          <a:lstStyle/>
          <a:p>
            <a:pPr eaLnBrk="1" hangingPunct="1"/>
            <a:r>
              <a:rPr lang="en-US" smtClean="0"/>
              <a:t>Wash your hands often so you won’t transfer bacteria to your mouth or food</a:t>
            </a:r>
          </a:p>
          <a:p>
            <a:pPr eaLnBrk="1" hangingPunct="1">
              <a:buFontTx/>
              <a:buNone/>
            </a:pPr>
            <a:endParaRPr lang="en-US" sz="800" smtClean="0"/>
          </a:p>
          <a:p>
            <a:pPr lvl="1" eaLnBrk="1" hangingPunct="1"/>
            <a:r>
              <a:rPr lang="en-US" smtClean="0"/>
              <a:t>Warm water with soap for 20 seconds, rub hard between fingers and nails</a:t>
            </a:r>
          </a:p>
        </p:txBody>
      </p:sp>
      <p:pic>
        <p:nvPicPr>
          <p:cNvPr id="16388" name="Picture 4" descr="wash hand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4267200"/>
            <a:ext cx="2971800" cy="237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5" descr="washing hand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66875" y="5651500"/>
            <a:ext cx="1524000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6" descr="soap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72375" y="4695825"/>
            <a:ext cx="1419225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Picture 7" descr="soap"/>
          <p:cNvPicPr>
            <a:picLocks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00838" y="5638800"/>
            <a:ext cx="152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2" name="Picture 8" descr="soap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90600" y="4683125"/>
            <a:ext cx="14478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3" name="Rectangle 12"/>
          <p:cNvSpPr>
            <a:spLocks noChangeArrowheads="1"/>
          </p:cNvSpPr>
          <p:nvPr/>
        </p:nvSpPr>
        <p:spPr bwMode="auto">
          <a:xfrm>
            <a:off x="-457200" y="6324600"/>
            <a:ext cx="35052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800"/>
              <a:t>USDA NIFSI Food Safety in the Classroom</a:t>
            </a:r>
            <a:r>
              <a:rPr lang="en-US" sz="800">
                <a:cs typeface="Arial" charset="0"/>
              </a:rPr>
              <a:t>©</a:t>
            </a:r>
          </a:p>
          <a:p>
            <a:pPr algn="ctr"/>
            <a:r>
              <a:rPr lang="en-US" sz="800">
                <a:cs typeface="Arial" charset="0"/>
              </a:rPr>
              <a:t>University of Tennessee, Knoxville 2006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2133600"/>
            <a:ext cx="5791200" cy="3962400"/>
          </a:xfrm>
        </p:spPr>
        <p:txBody>
          <a:bodyPr/>
          <a:lstStyle/>
          <a:p>
            <a:pPr eaLnBrk="1" hangingPunct="1"/>
            <a:r>
              <a:rPr lang="en-US" smtClean="0"/>
              <a:t>Cook food thoroughly to kill any pathogens that may be in your food</a:t>
            </a:r>
          </a:p>
          <a:p>
            <a:pPr eaLnBrk="1" hangingPunct="1">
              <a:buFontTx/>
              <a:buNone/>
            </a:pPr>
            <a:endParaRPr lang="en-US" sz="1200" smtClean="0"/>
          </a:p>
          <a:p>
            <a:pPr eaLnBrk="1" hangingPunct="1"/>
            <a:r>
              <a:rPr lang="en-US" smtClean="0"/>
              <a:t>Store food properly to limit pathogen growth</a:t>
            </a:r>
          </a:p>
          <a:p>
            <a:pPr eaLnBrk="1" hangingPunct="1">
              <a:buFontTx/>
              <a:buNone/>
            </a:pPr>
            <a:endParaRPr lang="en-US" sz="600" smtClean="0"/>
          </a:p>
          <a:p>
            <a:pPr lvl="1" eaLnBrk="1" hangingPunct="1"/>
            <a:r>
              <a:rPr lang="en-US" smtClean="0"/>
              <a:t>Cold temperatures (40</a:t>
            </a:r>
            <a:r>
              <a:rPr lang="en-US" smtClean="0">
                <a:sym typeface="Symbol" pitchFamily="18" charset="2"/>
              </a:rPr>
              <a:t>F)</a:t>
            </a:r>
          </a:p>
          <a:p>
            <a:pPr eaLnBrk="1" hangingPunct="1"/>
            <a:endParaRPr lang="en-US" smtClean="0"/>
          </a:p>
        </p:txBody>
      </p:sp>
      <p:sp>
        <p:nvSpPr>
          <p:cNvPr id="17411" name="Rectangle 4"/>
          <p:cNvSpPr>
            <a:spLocks noGrp="1" noChangeArrowheads="1"/>
          </p:cNvSpPr>
          <p:nvPr>
            <p:ph type="title"/>
          </p:nvPr>
        </p:nvSpPr>
        <p:spPr>
          <a:xfrm>
            <a:off x="990600" y="457200"/>
            <a:ext cx="7924800" cy="990600"/>
          </a:xfrm>
          <a:noFill/>
        </p:spPr>
        <p:txBody>
          <a:bodyPr/>
          <a:lstStyle/>
          <a:p>
            <a:pPr eaLnBrk="1" hangingPunct="1"/>
            <a:r>
              <a:rPr lang="en-US" sz="3900" smtClean="0"/>
              <a:t>How can I avoid pathogens?</a:t>
            </a:r>
          </a:p>
        </p:txBody>
      </p:sp>
      <p:pic>
        <p:nvPicPr>
          <p:cNvPr id="17412" name="Picture 5" descr="therm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2800" y="1524000"/>
            <a:ext cx="12827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6" descr="bac_down_smal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0" y="3886200"/>
            <a:ext cx="1905000" cy="231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4" name="Rectangle 7"/>
          <p:cNvSpPr>
            <a:spLocks noChangeArrowheads="1"/>
          </p:cNvSpPr>
          <p:nvPr/>
        </p:nvSpPr>
        <p:spPr bwMode="auto">
          <a:xfrm>
            <a:off x="-457200" y="6324600"/>
            <a:ext cx="35052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800"/>
              <a:t>USDA NIFSI Food Safety in the Classroom</a:t>
            </a:r>
            <a:r>
              <a:rPr lang="en-US" sz="800">
                <a:cs typeface="Arial" charset="0"/>
              </a:rPr>
              <a:t>©</a:t>
            </a:r>
          </a:p>
          <a:p>
            <a:pPr algn="ctr"/>
            <a:r>
              <a:rPr lang="en-US" sz="800">
                <a:cs typeface="Arial" charset="0"/>
              </a:rPr>
              <a:t>University of Tennessee, Knoxville 2006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Review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447800"/>
            <a:ext cx="8001000" cy="5181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3800" b="1" smtClean="0"/>
              <a:t>Bacteria are living organisms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1000" b="1" smtClean="0"/>
          </a:p>
          <a:p>
            <a:pPr eaLnBrk="1" hangingPunct="1">
              <a:lnSpc>
                <a:spcPct val="90000"/>
              </a:lnSpc>
            </a:pPr>
            <a:r>
              <a:rPr lang="en-US" sz="3800" b="1" smtClean="0"/>
              <a:t>Most are harmless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1000" b="1" smtClean="0"/>
          </a:p>
          <a:p>
            <a:pPr eaLnBrk="1" hangingPunct="1">
              <a:lnSpc>
                <a:spcPct val="90000"/>
              </a:lnSpc>
            </a:pPr>
            <a:r>
              <a:rPr lang="en-US" sz="3800" b="1" smtClean="0"/>
              <a:t>A few are pathogens that make you sick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1000" b="1" smtClean="0"/>
          </a:p>
          <a:p>
            <a:pPr eaLnBrk="1" hangingPunct="1">
              <a:lnSpc>
                <a:spcPct val="90000"/>
              </a:lnSpc>
            </a:pPr>
            <a:r>
              <a:rPr lang="en-US" sz="3800" b="1" smtClean="0"/>
              <a:t>You can reduce the risk of getting sick by washing your hands and handling food properly.</a:t>
            </a:r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-609600" y="6400800"/>
            <a:ext cx="35052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800"/>
              <a:t>USDA NIFSI Food Safety in the Classroom</a:t>
            </a:r>
            <a:r>
              <a:rPr lang="en-US" sz="800">
                <a:cs typeface="Arial" charset="0"/>
              </a:rPr>
              <a:t>©</a:t>
            </a:r>
          </a:p>
          <a:p>
            <a:pPr algn="ctr"/>
            <a:r>
              <a:rPr lang="en-US" sz="800">
                <a:cs typeface="Arial" charset="0"/>
              </a:rPr>
              <a:t>University of Tennessee, Knoxville 2006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What are bacteria?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371600"/>
            <a:ext cx="5791200" cy="4876800"/>
          </a:xfrm>
        </p:spPr>
        <p:txBody>
          <a:bodyPr/>
          <a:lstStyle/>
          <a:p>
            <a:pPr eaLnBrk="1" hangingPunct="1"/>
            <a:r>
              <a:rPr lang="en-US" sz="3400" dirty="0" smtClean="0"/>
              <a:t>Unicellular (single-celled) organisms</a:t>
            </a:r>
          </a:p>
          <a:p>
            <a:pPr eaLnBrk="1" hangingPunct="1"/>
            <a:r>
              <a:rPr lang="en-US" sz="3400" dirty="0" smtClean="0"/>
              <a:t>Prokaryotic (no nucleus)</a:t>
            </a:r>
          </a:p>
          <a:p>
            <a:pPr eaLnBrk="1" hangingPunct="1">
              <a:buFontTx/>
              <a:buNone/>
            </a:pPr>
            <a:endParaRPr lang="en-US" sz="1200" dirty="0" smtClean="0"/>
          </a:p>
          <a:p>
            <a:pPr eaLnBrk="1" hangingPunct="1"/>
            <a:r>
              <a:rPr lang="en-US" sz="3400" dirty="0" smtClean="0"/>
              <a:t>Microscopic (very small)</a:t>
            </a:r>
          </a:p>
          <a:p>
            <a:pPr eaLnBrk="1" hangingPunct="1">
              <a:buFontTx/>
              <a:buNone/>
            </a:pPr>
            <a:endParaRPr lang="en-US" sz="1200" dirty="0" smtClean="0"/>
          </a:p>
          <a:p>
            <a:pPr eaLnBrk="1" hangingPunct="1">
              <a:spcBef>
                <a:spcPct val="0"/>
              </a:spcBef>
            </a:pPr>
            <a:r>
              <a:rPr lang="en-US" sz="3400" dirty="0" smtClean="0"/>
              <a:t>Can be found on most materials and surfaces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sz="800" dirty="0" smtClean="0"/>
          </a:p>
          <a:p>
            <a:pPr lvl="1" eaLnBrk="1" hangingPunct="1">
              <a:spcBef>
                <a:spcPct val="0"/>
              </a:spcBef>
            </a:pPr>
            <a:r>
              <a:rPr lang="en-US" dirty="0" smtClean="0"/>
              <a:t>Billions on and in your </a:t>
            </a:r>
          </a:p>
          <a:p>
            <a:pPr lvl="1" eaLnBrk="1" hangingPunct="1">
              <a:spcBef>
                <a:spcPct val="0"/>
              </a:spcBef>
              <a:buFontTx/>
              <a:buNone/>
            </a:pPr>
            <a:r>
              <a:rPr lang="en-US" dirty="0" smtClean="0"/>
              <a:t>   body right now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6705600" y="152400"/>
            <a:ext cx="2171700" cy="2757488"/>
            <a:chOff x="4032" y="1392"/>
            <a:chExt cx="1512" cy="1868"/>
          </a:xfrm>
        </p:grpSpPr>
        <p:pic>
          <p:nvPicPr>
            <p:cNvPr id="4108" name="Picture 4" descr="E coli bacteria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032" y="1392"/>
              <a:ext cx="1512" cy="1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109" name="Text Box 5"/>
            <p:cNvSpPr txBox="1">
              <a:spLocks noChangeArrowheads="1"/>
            </p:cNvSpPr>
            <p:nvPr/>
          </p:nvSpPr>
          <p:spPr bwMode="auto">
            <a:xfrm>
              <a:off x="4080" y="2640"/>
              <a:ext cx="1392" cy="6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i="1"/>
                <a:t>E. Coli</a:t>
              </a:r>
              <a:r>
                <a:rPr lang="en-US"/>
                <a:t> O157:H7 can make you very sick.</a:t>
              </a:r>
            </a:p>
          </p:txBody>
        </p:sp>
      </p:grpSp>
      <p:grpSp>
        <p:nvGrpSpPr>
          <p:cNvPr id="4101" name="Group 10"/>
          <p:cNvGrpSpPr>
            <a:grpSpLocks/>
          </p:cNvGrpSpPr>
          <p:nvPr/>
        </p:nvGrpSpPr>
        <p:grpSpPr bwMode="auto">
          <a:xfrm>
            <a:off x="7162800" y="2894013"/>
            <a:ext cx="1905000" cy="2820987"/>
            <a:chOff x="4176" y="1968"/>
            <a:chExt cx="1200" cy="1777"/>
          </a:xfrm>
        </p:grpSpPr>
        <p:pic>
          <p:nvPicPr>
            <p:cNvPr id="4106" name="Picture 7" descr="strep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224" y="1968"/>
              <a:ext cx="1038" cy="1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107" name="Text Box 8"/>
            <p:cNvSpPr txBox="1">
              <a:spLocks noChangeArrowheads="1"/>
            </p:cNvSpPr>
            <p:nvPr/>
          </p:nvSpPr>
          <p:spPr bwMode="auto">
            <a:xfrm>
              <a:off x="4176" y="3168"/>
              <a:ext cx="1200" cy="5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i="1"/>
                <a:t>Streptococcus</a:t>
              </a:r>
              <a:r>
                <a:rPr lang="en-US"/>
                <a:t> can cause strep throat. </a:t>
              </a:r>
            </a:p>
          </p:txBody>
        </p:sp>
      </p:grpSp>
      <p:grpSp>
        <p:nvGrpSpPr>
          <p:cNvPr id="4" name="Group 12"/>
          <p:cNvGrpSpPr>
            <a:grpSpLocks/>
          </p:cNvGrpSpPr>
          <p:nvPr/>
        </p:nvGrpSpPr>
        <p:grpSpPr bwMode="auto">
          <a:xfrm>
            <a:off x="5257800" y="4870450"/>
            <a:ext cx="2286000" cy="1911350"/>
            <a:chOff x="2480" y="2928"/>
            <a:chExt cx="1440" cy="1204"/>
          </a:xfrm>
        </p:grpSpPr>
        <p:pic>
          <p:nvPicPr>
            <p:cNvPr id="4104" name="Picture 9" descr="E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592" y="2928"/>
              <a:ext cx="966" cy="7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105" name="Text Box 11"/>
            <p:cNvSpPr txBox="1">
              <a:spLocks noChangeArrowheads="1"/>
            </p:cNvSpPr>
            <p:nvPr/>
          </p:nvSpPr>
          <p:spPr bwMode="auto">
            <a:xfrm>
              <a:off x="2480" y="3728"/>
              <a:ext cx="144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dirty="0"/>
                <a:t>This </a:t>
              </a:r>
              <a:r>
                <a:rPr lang="en-US" i="1" dirty="0" smtClean="0"/>
                <a:t>bacteria </a:t>
              </a:r>
              <a:r>
                <a:rPr lang="en-US" dirty="0" smtClean="0"/>
                <a:t>helps </a:t>
              </a:r>
              <a:r>
                <a:rPr lang="en-US" dirty="0"/>
                <a:t>you digest food.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What  do they look like?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676400"/>
            <a:ext cx="5715000" cy="4800600"/>
          </a:xfrm>
        </p:spPr>
        <p:txBody>
          <a:bodyPr/>
          <a:lstStyle/>
          <a:p>
            <a:pPr eaLnBrk="1" hangingPunct="1"/>
            <a:r>
              <a:rPr lang="en-US" sz="3300" smtClean="0"/>
              <a:t>Three basic shapes:</a:t>
            </a:r>
          </a:p>
          <a:p>
            <a:pPr lvl="1" eaLnBrk="1" hangingPunct="1"/>
            <a:r>
              <a:rPr lang="en-US" sz="2400" smtClean="0"/>
              <a:t>Bacilli (rod-shaped)</a:t>
            </a:r>
          </a:p>
          <a:p>
            <a:pPr lvl="1" eaLnBrk="1" hangingPunct="1"/>
            <a:r>
              <a:rPr lang="en-US" sz="2400" smtClean="0"/>
              <a:t>Cocci (round shaped)</a:t>
            </a:r>
          </a:p>
          <a:p>
            <a:pPr lvl="1" eaLnBrk="1" hangingPunct="1"/>
            <a:r>
              <a:rPr lang="en-US" sz="2400" smtClean="0"/>
              <a:t>Spiral shaped</a:t>
            </a:r>
          </a:p>
          <a:p>
            <a:pPr lvl="1" eaLnBrk="1" hangingPunct="1">
              <a:buFontTx/>
              <a:buNone/>
            </a:pPr>
            <a:endParaRPr lang="en-US" sz="1200" smtClean="0"/>
          </a:p>
          <a:p>
            <a:pPr eaLnBrk="1" hangingPunct="1">
              <a:spcBef>
                <a:spcPct val="0"/>
              </a:spcBef>
            </a:pPr>
            <a:r>
              <a:rPr lang="en-US" sz="3300" smtClean="0"/>
              <a:t>Some exist as single cells, others as cluster together</a:t>
            </a:r>
          </a:p>
        </p:txBody>
      </p:sp>
      <p:pic>
        <p:nvPicPr>
          <p:cNvPr id="5124" name="Picture 5" descr="bac13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0" y="1371600"/>
            <a:ext cx="1905000" cy="173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5" name="Text Box 6"/>
          <p:cNvSpPr txBox="1">
            <a:spLocks noChangeArrowheads="1"/>
          </p:cNvSpPr>
          <p:nvPr/>
        </p:nvSpPr>
        <p:spPr bwMode="auto">
          <a:xfrm>
            <a:off x="7696200" y="1995488"/>
            <a:ext cx="1143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Bacilli</a:t>
            </a:r>
          </a:p>
        </p:txBody>
      </p:sp>
      <p:pic>
        <p:nvPicPr>
          <p:cNvPr id="5126" name="Picture 8" descr="bac1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58000" y="4724400"/>
            <a:ext cx="2286000" cy="150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7" name="Text Box 9"/>
          <p:cNvSpPr txBox="1">
            <a:spLocks noChangeArrowheads="1"/>
          </p:cNvSpPr>
          <p:nvPr/>
        </p:nvSpPr>
        <p:spPr bwMode="auto">
          <a:xfrm>
            <a:off x="7543800" y="6186488"/>
            <a:ext cx="16002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Spiral</a:t>
            </a:r>
          </a:p>
        </p:txBody>
      </p:sp>
      <p:pic>
        <p:nvPicPr>
          <p:cNvPr id="5128" name="Picture 11" descr="cocci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477000" y="3200400"/>
            <a:ext cx="2343150" cy="1379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9" name="Text Box 12"/>
          <p:cNvSpPr txBox="1">
            <a:spLocks noChangeArrowheads="1"/>
          </p:cNvSpPr>
          <p:nvPr/>
        </p:nvSpPr>
        <p:spPr bwMode="auto">
          <a:xfrm>
            <a:off x="5715000" y="3581400"/>
            <a:ext cx="1295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Cocci</a:t>
            </a:r>
          </a:p>
        </p:txBody>
      </p:sp>
      <p:pic>
        <p:nvPicPr>
          <p:cNvPr id="5130" name="Picture 18" descr="cellule-cocci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556125" y="5029200"/>
            <a:ext cx="2286000" cy="161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31" name="Text Box 19"/>
          <p:cNvSpPr txBox="1">
            <a:spLocks noChangeArrowheads="1"/>
          </p:cNvSpPr>
          <p:nvPr/>
        </p:nvSpPr>
        <p:spPr bwMode="auto">
          <a:xfrm>
            <a:off x="2514600" y="6262688"/>
            <a:ext cx="21336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Cluster of cocci</a:t>
            </a:r>
          </a:p>
        </p:txBody>
      </p:sp>
      <p:sp>
        <p:nvSpPr>
          <p:cNvPr id="5132" name="Rectangle 20"/>
          <p:cNvSpPr>
            <a:spLocks noChangeArrowheads="1"/>
          </p:cNvSpPr>
          <p:nvPr/>
        </p:nvSpPr>
        <p:spPr bwMode="auto">
          <a:xfrm>
            <a:off x="-457200" y="6324600"/>
            <a:ext cx="35052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800"/>
              <a:t>USDA NIFSI Food Safety in the Classroom</a:t>
            </a:r>
            <a:r>
              <a:rPr lang="en-US" sz="800">
                <a:cs typeface="Arial" charset="0"/>
              </a:rPr>
              <a:t>©</a:t>
            </a:r>
          </a:p>
          <a:p>
            <a:pPr algn="ctr"/>
            <a:r>
              <a:rPr lang="en-US" sz="800">
                <a:cs typeface="Arial" charset="0"/>
              </a:rPr>
              <a:t>University of Tennessee, Knoxville 2006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Bacteria are ALIVE!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29200" y="1560513"/>
            <a:ext cx="4267200" cy="4495800"/>
          </a:xfrm>
        </p:spPr>
        <p:txBody>
          <a:bodyPr/>
          <a:lstStyle/>
          <a:p>
            <a:pPr eaLnBrk="1" hangingPunct="1"/>
            <a:r>
              <a:rPr lang="en-US" dirty="0" smtClean="0"/>
              <a:t>What does it mean to be alive?</a:t>
            </a:r>
          </a:p>
          <a:p>
            <a:pPr eaLnBrk="1" hangingPunct="1">
              <a:buFontTx/>
              <a:buNone/>
            </a:pPr>
            <a:endParaRPr lang="en-US" sz="800" dirty="0" smtClean="0"/>
          </a:p>
          <a:p>
            <a:pPr lvl="1" eaLnBrk="1" hangingPunct="1"/>
            <a:r>
              <a:rPr lang="en-US" dirty="0" smtClean="0"/>
              <a:t>They reproduce (make an exact copy of themselves in a process called binary fission)</a:t>
            </a:r>
          </a:p>
          <a:p>
            <a:pPr lvl="1" eaLnBrk="1" hangingPunct="1">
              <a:buFontTx/>
              <a:buNone/>
            </a:pPr>
            <a:endParaRPr lang="en-US" sz="800" dirty="0" smtClean="0"/>
          </a:p>
          <a:p>
            <a:pPr lvl="1" eaLnBrk="1" hangingPunct="1"/>
            <a:r>
              <a:rPr lang="en-US" dirty="0" smtClean="0"/>
              <a:t>They need to eat</a:t>
            </a:r>
          </a:p>
          <a:p>
            <a:pPr eaLnBrk="1" hangingPunct="1">
              <a:buFontTx/>
              <a:buNone/>
            </a:pPr>
            <a:endParaRPr lang="en-US" dirty="0" smtClean="0"/>
          </a:p>
        </p:txBody>
      </p:sp>
      <p:sp>
        <p:nvSpPr>
          <p:cNvPr id="6149" name="Rectangle 6"/>
          <p:cNvSpPr>
            <a:spLocks noChangeArrowheads="1"/>
          </p:cNvSpPr>
          <p:nvPr/>
        </p:nvSpPr>
        <p:spPr bwMode="auto">
          <a:xfrm>
            <a:off x="-457200" y="6324600"/>
            <a:ext cx="35052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800"/>
              <a:t>USDA NIFSI Food Safety in the Classroom</a:t>
            </a:r>
            <a:r>
              <a:rPr lang="en-US" sz="800">
                <a:cs typeface="Arial" charset="0"/>
              </a:rPr>
              <a:t>©</a:t>
            </a:r>
          </a:p>
          <a:p>
            <a:pPr algn="ctr"/>
            <a:r>
              <a:rPr lang="en-US" sz="800">
                <a:cs typeface="Arial" charset="0"/>
              </a:rPr>
              <a:t>University of Tennessee, Knoxville 2006</a:t>
            </a:r>
          </a:p>
        </p:txBody>
      </p:sp>
      <p:pic>
        <p:nvPicPr>
          <p:cNvPr id="21506" name="Picture 2" descr="https://d2jmvrsizmvf4x.cloudfront.net/WLR0dWIhSZeBuAJSHwYs_11-02_BinaryFission_0_L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71600" y="1371600"/>
            <a:ext cx="3733800" cy="47176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457200"/>
            <a:ext cx="7162800" cy="990600"/>
          </a:xfrm>
        </p:spPr>
        <p:txBody>
          <a:bodyPr/>
          <a:lstStyle/>
          <a:p>
            <a:pPr eaLnBrk="1" hangingPunct="1"/>
            <a:r>
              <a:rPr lang="en-US" smtClean="0"/>
              <a:t>How do bacteria eat?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295400"/>
            <a:ext cx="6172200" cy="5334000"/>
          </a:xfrm>
        </p:spPr>
        <p:txBody>
          <a:bodyPr/>
          <a:lstStyle/>
          <a:p>
            <a:pPr eaLnBrk="1" hangingPunct="1"/>
            <a:r>
              <a:rPr lang="en-US" sz="3000" smtClean="0"/>
              <a:t>Some make their own food from sunlight—like plants</a:t>
            </a:r>
          </a:p>
          <a:p>
            <a:pPr eaLnBrk="1" hangingPunct="1">
              <a:buFontTx/>
              <a:buNone/>
            </a:pPr>
            <a:endParaRPr lang="en-US" sz="1000" smtClean="0"/>
          </a:p>
          <a:p>
            <a:pPr eaLnBrk="1" hangingPunct="1"/>
            <a:r>
              <a:rPr lang="en-US" sz="3000" smtClean="0"/>
              <a:t>Some are scavengers</a:t>
            </a:r>
          </a:p>
          <a:p>
            <a:pPr lvl="1" eaLnBrk="1" hangingPunct="1"/>
            <a:r>
              <a:rPr lang="en-US" sz="2400" smtClean="0"/>
              <a:t>Share the environment around them</a:t>
            </a:r>
          </a:p>
          <a:p>
            <a:pPr lvl="1" eaLnBrk="1" hangingPunct="1">
              <a:buFontTx/>
              <a:buNone/>
            </a:pPr>
            <a:endParaRPr lang="en-US" sz="600" smtClean="0"/>
          </a:p>
          <a:p>
            <a:pPr lvl="2" eaLnBrk="1" hangingPunct="1"/>
            <a:r>
              <a:rPr lang="en-US" sz="2000" smtClean="0"/>
              <a:t>Example:  The bacteria in your stomach are now eating what you ate for breakfast</a:t>
            </a:r>
          </a:p>
          <a:p>
            <a:pPr lvl="2" eaLnBrk="1" hangingPunct="1">
              <a:buFontTx/>
              <a:buNone/>
            </a:pPr>
            <a:endParaRPr lang="en-US" sz="1000" smtClean="0"/>
          </a:p>
          <a:p>
            <a:pPr eaLnBrk="1" hangingPunct="1"/>
            <a:r>
              <a:rPr lang="en-US" sz="3000" smtClean="0"/>
              <a:t>Some are warriors (pathogens)</a:t>
            </a:r>
          </a:p>
          <a:p>
            <a:pPr lvl="1" eaLnBrk="1" hangingPunct="1"/>
            <a:r>
              <a:rPr lang="en-US" sz="2400" smtClean="0"/>
              <a:t>They attack other living things </a:t>
            </a:r>
          </a:p>
          <a:p>
            <a:pPr lvl="1" eaLnBrk="1" hangingPunct="1">
              <a:buFontTx/>
              <a:buNone/>
            </a:pPr>
            <a:endParaRPr lang="en-US" sz="600" smtClean="0"/>
          </a:p>
          <a:p>
            <a:pPr lvl="2" eaLnBrk="1" hangingPunct="1"/>
            <a:r>
              <a:rPr lang="en-US" sz="2000" smtClean="0"/>
              <a:t>Example:  The bacteria on your face can attack skin causing infection and acne</a:t>
            </a:r>
          </a:p>
        </p:txBody>
      </p:sp>
      <p:grpSp>
        <p:nvGrpSpPr>
          <p:cNvPr id="7172" name="Group 6"/>
          <p:cNvGrpSpPr>
            <a:grpSpLocks/>
          </p:cNvGrpSpPr>
          <p:nvPr/>
        </p:nvGrpSpPr>
        <p:grpSpPr bwMode="auto">
          <a:xfrm>
            <a:off x="7086600" y="914400"/>
            <a:ext cx="1828800" cy="1495425"/>
            <a:chOff x="4464" y="960"/>
            <a:chExt cx="1152" cy="942"/>
          </a:xfrm>
        </p:grpSpPr>
        <p:pic>
          <p:nvPicPr>
            <p:cNvPr id="7179" name="Picture 4" descr="photosynthetic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464" y="960"/>
              <a:ext cx="1152" cy="6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180" name="Text Box 5"/>
            <p:cNvSpPr txBox="1">
              <a:spLocks noChangeArrowheads="1"/>
            </p:cNvSpPr>
            <p:nvPr/>
          </p:nvSpPr>
          <p:spPr bwMode="auto">
            <a:xfrm>
              <a:off x="4464" y="1536"/>
              <a:ext cx="1152" cy="3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600"/>
                <a:t>Photosynthetic bacteria</a:t>
              </a:r>
            </a:p>
          </p:txBody>
        </p:sp>
      </p:grpSp>
      <p:grpSp>
        <p:nvGrpSpPr>
          <p:cNvPr id="7173" name="Group 11"/>
          <p:cNvGrpSpPr>
            <a:grpSpLocks/>
          </p:cNvGrpSpPr>
          <p:nvPr/>
        </p:nvGrpSpPr>
        <p:grpSpPr bwMode="auto">
          <a:xfrm>
            <a:off x="7010400" y="2438400"/>
            <a:ext cx="1981200" cy="2616200"/>
            <a:chOff x="4416" y="1776"/>
            <a:chExt cx="1248" cy="1648"/>
          </a:xfrm>
        </p:grpSpPr>
        <p:pic>
          <p:nvPicPr>
            <p:cNvPr id="7177" name="Picture 7" descr="heliobacter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656" y="1776"/>
              <a:ext cx="775" cy="11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178" name="Text Box 9"/>
            <p:cNvSpPr txBox="1">
              <a:spLocks noChangeArrowheads="1"/>
            </p:cNvSpPr>
            <p:nvPr/>
          </p:nvSpPr>
          <p:spPr bwMode="auto">
            <a:xfrm>
              <a:off x="4416" y="2904"/>
              <a:ext cx="1248" cy="5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600"/>
                <a:t>Harmless bacteria on the stomach lining</a:t>
              </a:r>
            </a:p>
          </p:txBody>
        </p:sp>
      </p:grpSp>
      <p:pic>
        <p:nvPicPr>
          <p:cNvPr id="7174" name="Picture 10" descr="ecoli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91400" y="5092700"/>
            <a:ext cx="1219200" cy="113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5" name="Text Box 12"/>
          <p:cNvSpPr txBox="1">
            <a:spLocks noChangeArrowheads="1"/>
          </p:cNvSpPr>
          <p:nvPr/>
        </p:nvSpPr>
        <p:spPr bwMode="auto">
          <a:xfrm>
            <a:off x="6972300" y="6172200"/>
            <a:ext cx="20574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/>
              <a:t>E. Coli O157:H7</a:t>
            </a:r>
          </a:p>
          <a:p>
            <a:pPr algn="ctr"/>
            <a:r>
              <a:rPr lang="en-US" sz="1600"/>
              <a:t> is a pathogen</a:t>
            </a:r>
          </a:p>
        </p:txBody>
      </p:sp>
      <p:sp>
        <p:nvSpPr>
          <p:cNvPr id="7176" name="Rectangle 13"/>
          <p:cNvSpPr>
            <a:spLocks noChangeArrowheads="1"/>
          </p:cNvSpPr>
          <p:nvPr/>
        </p:nvSpPr>
        <p:spPr bwMode="auto">
          <a:xfrm>
            <a:off x="-457200" y="6324600"/>
            <a:ext cx="35052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800"/>
              <a:t>USDA NIFSI Food Safety in the Classroom</a:t>
            </a:r>
            <a:r>
              <a:rPr lang="en-US" sz="800">
                <a:cs typeface="Arial" charset="0"/>
              </a:rPr>
              <a:t>©</a:t>
            </a:r>
          </a:p>
          <a:p>
            <a:pPr algn="ctr"/>
            <a:r>
              <a:rPr lang="en-US" sz="800">
                <a:cs typeface="Arial" charset="0"/>
              </a:rPr>
              <a:t>University of Tennessee, Knoxville 2006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What is a pathogen?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95400" y="1600200"/>
            <a:ext cx="7162800" cy="4419600"/>
          </a:xfrm>
        </p:spPr>
        <p:txBody>
          <a:bodyPr/>
          <a:lstStyle/>
          <a:p>
            <a:pPr eaLnBrk="1" hangingPunct="1"/>
            <a:r>
              <a:rPr lang="en-US" dirty="0" smtClean="0"/>
              <a:t>Bacteria that make you sick</a:t>
            </a:r>
          </a:p>
          <a:p>
            <a:pPr eaLnBrk="1" hangingPunct="1">
              <a:buFontTx/>
              <a:buNone/>
            </a:pPr>
            <a:endParaRPr lang="en-US" sz="1200" dirty="0" smtClean="0"/>
          </a:p>
          <a:p>
            <a:pPr lvl="2" eaLnBrk="1" hangingPunct="1">
              <a:buFontTx/>
              <a:buNone/>
            </a:pPr>
            <a:endParaRPr lang="en-US" sz="1200" dirty="0" smtClean="0"/>
          </a:p>
          <a:p>
            <a:pPr lvl="1" eaLnBrk="1" hangingPunct="1"/>
            <a:r>
              <a:rPr lang="en-US" dirty="0" smtClean="0"/>
              <a:t>How do they make you sick?</a:t>
            </a:r>
          </a:p>
          <a:p>
            <a:pPr lvl="1" eaLnBrk="1" hangingPunct="1">
              <a:buFontTx/>
              <a:buNone/>
            </a:pPr>
            <a:endParaRPr lang="en-US" sz="800" dirty="0" smtClean="0"/>
          </a:p>
          <a:p>
            <a:pPr lvl="2" eaLnBrk="1" hangingPunct="1"/>
            <a:r>
              <a:rPr lang="en-US" dirty="0" smtClean="0"/>
              <a:t>They produce poisons (toxins) that result in fever, headache, vomiting, and diarrhea which destroy body tissues.</a:t>
            </a:r>
          </a:p>
        </p:txBody>
      </p:sp>
      <p:pic>
        <p:nvPicPr>
          <p:cNvPr id="9220" name="Picture 4" descr="fev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00800" y="4648200"/>
            <a:ext cx="214406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5" descr="headache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4400" y="4800600"/>
            <a:ext cx="1316038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3" name="Rectangle 7"/>
          <p:cNvSpPr>
            <a:spLocks noChangeArrowheads="1"/>
          </p:cNvSpPr>
          <p:nvPr/>
        </p:nvSpPr>
        <p:spPr bwMode="auto">
          <a:xfrm>
            <a:off x="-457200" y="6324600"/>
            <a:ext cx="35052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800"/>
              <a:t>USDA NIFSI Food Safety in the Classroom</a:t>
            </a:r>
            <a:r>
              <a:rPr lang="en-US" sz="800">
                <a:cs typeface="Arial" charset="0"/>
              </a:rPr>
              <a:t>©</a:t>
            </a:r>
          </a:p>
          <a:p>
            <a:pPr algn="ctr"/>
            <a:r>
              <a:rPr lang="en-US" sz="800">
                <a:cs typeface="Arial" charset="0"/>
              </a:rPr>
              <a:t>University of Tennessee, Knoxville 2006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smtClean="0"/>
              <a:t>What are some common pathogens?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95400" y="1676400"/>
            <a:ext cx="6400800" cy="4876800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sz="2800" dirty="0" smtClean="0"/>
              <a:t>Pathogenic </a:t>
            </a:r>
            <a:r>
              <a:rPr lang="en-US" sz="2800" i="1" dirty="0" smtClean="0"/>
              <a:t>E. coli</a:t>
            </a:r>
            <a:r>
              <a:rPr lang="en-US" sz="2800" dirty="0" smtClean="0"/>
              <a:t>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2800" dirty="0" smtClean="0"/>
              <a:t>	</a:t>
            </a:r>
          </a:p>
          <a:p>
            <a:pPr lvl="1" eaLnBrk="1" hangingPunct="1"/>
            <a:r>
              <a:rPr lang="en-US" sz="2400" dirty="0" smtClean="0"/>
              <a:t>Found in ground beef, contaminated  fruits and vegetables</a:t>
            </a:r>
          </a:p>
          <a:p>
            <a:pPr lvl="1" eaLnBrk="1" hangingPunct="1">
              <a:buFontTx/>
              <a:buNone/>
            </a:pPr>
            <a:endParaRPr lang="en-US" sz="1000" dirty="0" smtClean="0"/>
          </a:p>
          <a:p>
            <a:pPr eaLnBrk="1" hangingPunct="1"/>
            <a:r>
              <a:rPr lang="en-US" sz="2800" i="1" dirty="0" smtClean="0"/>
              <a:t>Salmonella</a:t>
            </a:r>
          </a:p>
          <a:p>
            <a:pPr lvl="1" eaLnBrk="1" hangingPunct="1"/>
            <a:r>
              <a:rPr lang="en-US" sz="2400" dirty="0" smtClean="0"/>
              <a:t>Found in raw meats, poultry, eggs, sprouts, fruit and vegetables</a:t>
            </a:r>
          </a:p>
          <a:p>
            <a:pPr lvl="1" eaLnBrk="1" hangingPunct="1">
              <a:buFontTx/>
              <a:buNone/>
            </a:pPr>
            <a:endParaRPr lang="en-US" sz="1000" dirty="0" smtClean="0"/>
          </a:p>
          <a:p>
            <a:pPr eaLnBrk="1" hangingPunct="1"/>
            <a:r>
              <a:rPr lang="en-US" sz="2800" i="1" dirty="0" smtClean="0"/>
              <a:t>Listeria</a:t>
            </a:r>
          </a:p>
          <a:p>
            <a:pPr lvl="1" eaLnBrk="1" hangingPunct="1">
              <a:spcBef>
                <a:spcPct val="0"/>
              </a:spcBef>
            </a:pPr>
            <a:r>
              <a:rPr lang="en-US" sz="2400" dirty="0" smtClean="0"/>
              <a:t>Found in deli foods, lunch meats, smoked fish and vegetables</a:t>
            </a:r>
          </a:p>
        </p:txBody>
      </p:sp>
      <p:pic>
        <p:nvPicPr>
          <p:cNvPr id="14340" name="Picture 4" descr="ecol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78525" y="1066800"/>
            <a:ext cx="136525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7302500" y="1295400"/>
            <a:ext cx="1295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i="1"/>
              <a:t>E. coli </a:t>
            </a:r>
            <a:r>
              <a:rPr lang="en-US"/>
              <a:t>O157:H7</a:t>
            </a:r>
          </a:p>
        </p:txBody>
      </p:sp>
      <p:pic>
        <p:nvPicPr>
          <p:cNvPr id="14342" name="Picture 6" descr="salmonell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0" y="3200400"/>
            <a:ext cx="142875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7531100" y="3468688"/>
            <a:ext cx="13716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i="1"/>
              <a:t>Salmonella</a:t>
            </a:r>
          </a:p>
        </p:txBody>
      </p:sp>
      <p:pic>
        <p:nvPicPr>
          <p:cNvPr id="14344" name="Picture 8" descr="listeri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62800" y="4800600"/>
            <a:ext cx="1609725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5" name="Text Box 9"/>
          <p:cNvSpPr txBox="1">
            <a:spLocks noChangeArrowheads="1"/>
          </p:cNvSpPr>
          <p:nvPr/>
        </p:nvSpPr>
        <p:spPr bwMode="auto">
          <a:xfrm>
            <a:off x="7162800" y="6491288"/>
            <a:ext cx="1676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Listeria</a:t>
            </a:r>
          </a:p>
        </p:txBody>
      </p:sp>
      <p:sp>
        <p:nvSpPr>
          <p:cNvPr id="14346" name="Rectangle 10"/>
          <p:cNvSpPr>
            <a:spLocks noChangeArrowheads="1"/>
          </p:cNvSpPr>
          <p:nvPr/>
        </p:nvSpPr>
        <p:spPr bwMode="auto">
          <a:xfrm>
            <a:off x="-457200" y="6324600"/>
            <a:ext cx="35052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800"/>
              <a:t>USDA NIFSI Food Safety in the Classroom</a:t>
            </a:r>
            <a:r>
              <a:rPr lang="en-US" sz="800">
                <a:cs typeface="Arial" charset="0"/>
              </a:rPr>
              <a:t>©</a:t>
            </a:r>
          </a:p>
          <a:p>
            <a:pPr algn="ctr"/>
            <a:r>
              <a:rPr lang="en-US" sz="800">
                <a:cs typeface="Arial" charset="0"/>
              </a:rPr>
              <a:t>University of Tennessee, Knoxville 2006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981200" y="457200"/>
            <a:ext cx="7162800" cy="990600"/>
          </a:xfrm>
        </p:spPr>
        <p:txBody>
          <a:bodyPr/>
          <a:lstStyle/>
          <a:p>
            <a:pPr eaLnBrk="1" hangingPunct="1"/>
            <a:r>
              <a:rPr lang="en-US" smtClean="0"/>
              <a:t>Examples of Pathogens</a:t>
            </a:r>
          </a:p>
        </p:txBody>
      </p:sp>
      <p:pic>
        <p:nvPicPr>
          <p:cNvPr id="15363" name="Picture 4" descr="salmonell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3600" y="1676400"/>
            <a:ext cx="2433638" cy="1820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5" descr="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72200" y="1905000"/>
            <a:ext cx="234315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6" descr="staph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90600" y="4495800"/>
            <a:ext cx="2362200" cy="1862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7" descr="campylobacter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53000" y="5065713"/>
            <a:ext cx="2362200" cy="156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7" name="Text Box 8"/>
          <p:cNvSpPr txBox="1">
            <a:spLocks noChangeArrowheads="1"/>
          </p:cNvSpPr>
          <p:nvPr/>
        </p:nvSpPr>
        <p:spPr bwMode="auto">
          <a:xfrm>
            <a:off x="1524000" y="1371600"/>
            <a:ext cx="1600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i="1"/>
              <a:t>Salmonella</a:t>
            </a:r>
          </a:p>
        </p:txBody>
      </p:sp>
      <p:sp>
        <p:nvSpPr>
          <p:cNvPr id="15368" name="Text Box 9"/>
          <p:cNvSpPr txBox="1">
            <a:spLocks noChangeArrowheads="1"/>
          </p:cNvSpPr>
          <p:nvPr/>
        </p:nvSpPr>
        <p:spPr bwMode="auto">
          <a:xfrm>
            <a:off x="914400" y="3886200"/>
            <a:ext cx="2438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i="1"/>
              <a:t>Staphylococcus aureus</a:t>
            </a:r>
          </a:p>
        </p:txBody>
      </p:sp>
      <p:sp>
        <p:nvSpPr>
          <p:cNvPr id="15369" name="Text Box 10"/>
          <p:cNvSpPr txBox="1">
            <a:spLocks noChangeArrowheads="1"/>
          </p:cNvSpPr>
          <p:nvPr/>
        </p:nvSpPr>
        <p:spPr bwMode="auto">
          <a:xfrm>
            <a:off x="7239000" y="5105400"/>
            <a:ext cx="1905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i="1"/>
              <a:t>Campylobacter jejuni</a:t>
            </a:r>
          </a:p>
        </p:txBody>
      </p:sp>
      <p:sp>
        <p:nvSpPr>
          <p:cNvPr id="15370" name="Text Box 11"/>
          <p:cNvSpPr txBox="1">
            <a:spLocks noChangeArrowheads="1"/>
          </p:cNvSpPr>
          <p:nvPr/>
        </p:nvSpPr>
        <p:spPr bwMode="auto">
          <a:xfrm>
            <a:off x="6096000" y="1524000"/>
            <a:ext cx="2133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i="1"/>
              <a:t>E. coli</a:t>
            </a:r>
            <a:r>
              <a:rPr lang="en-US" sz="2000"/>
              <a:t> O157:H7</a:t>
            </a:r>
          </a:p>
        </p:txBody>
      </p:sp>
      <p:sp>
        <p:nvSpPr>
          <p:cNvPr id="15371" name="Text Box 12"/>
          <p:cNvSpPr txBox="1">
            <a:spLocks noChangeArrowheads="1"/>
          </p:cNvSpPr>
          <p:nvPr/>
        </p:nvSpPr>
        <p:spPr bwMode="auto">
          <a:xfrm>
            <a:off x="3505200" y="3581400"/>
            <a:ext cx="2438400" cy="1441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/>
              <a:t>What shape are these bacteria? </a:t>
            </a:r>
            <a:r>
              <a:rPr lang="en-US" sz="2000"/>
              <a:t>Cocci, bacilli, or spiral?</a:t>
            </a:r>
          </a:p>
        </p:txBody>
      </p:sp>
      <p:sp>
        <p:nvSpPr>
          <p:cNvPr id="15372" name="Rectangle 13"/>
          <p:cNvSpPr>
            <a:spLocks noChangeArrowheads="1"/>
          </p:cNvSpPr>
          <p:nvPr/>
        </p:nvSpPr>
        <p:spPr bwMode="auto">
          <a:xfrm>
            <a:off x="-457200" y="6324600"/>
            <a:ext cx="35052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800"/>
              <a:t>USDA NIFSI Food Safety in the Classroom</a:t>
            </a:r>
            <a:r>
              <a:rPr lang="en-US" sz="800">
                <a:cs typeface="Arial" charset="0"/>
              </a:rPr>
              <a:t>©</a:t>
            </a:r>
          </a:p>
          <a:p>
            <a:pPr algn="ctr"/>
            <a:r>
              <a:rPr lang="en-US" sz="800">
                <a:cs typeface="Arial" charset="0"/>
              </a:rPr>
              <a:t>University of Tennessee, Knoxville 2006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smtClean="0"/>
              <a:t>Are all bacteria pathogens?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71600" y="1371600"/>
            <a:ext cx="6858000" cy="4724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No, most are harmless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900" smtClean="0"/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Some are even helpful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Examples of helpful bacteria:</a:t>
            </a:r>
          </a:p>
          <a:p>
            <a:pPr lvl="2" eaLnBrk="1" hangingPunct="1">
              <a:lnSpc>
                <a:spcPct val="90000"/>
              </a:lnSpc>
            </a:pPr>
            <a:r>
              <a:rPr lang="en-US" i="1" smtClean="0"/>
              <a:t>Lactobacillus</a:t>
            </a:r>
            <a:r>
              <a:rPr lang="en-US" smtClean="0"/>
              <a:t>:  makes cheese, yogurt, &amp; buttermilk and produces vitamins in your intestine</a:t>
            </a:r>
          </a:p>
          <a:p>
            <a:pPr lvl="2" eaLnBrk="1" hangingPunct="1">
              <a:lnSpc>
                <a:spcPct val="90000"/>
              </a:lnSpc>
              <a:buFontTx/>
              <a:buNone/>
            </a:pPr>
            <a:endParaRPr lang="en-US" sz="600" smtClean="0"/>
          </a:p>
          <a:p>
            <a:pPr lvl="2" eaLnBrk="1" hangingPunct="1">
              <a:lnSpc>
                <a:spcPct val="90000"/>
              </a:lnSpc>
            </a:pPr>
            <a:r>
              <a:rPr lang="en-US" i="1" smtClean="0"/>
              <a:t>Leuconostoc</a:t>
            </a:r>
            <a:r>
              <a:rPr lang="en-US" smtClean="0"/>
              <a:t>:  makes pickles &amp; sauerkraut</a:t>
            </a:r>
          </a:p>
          <a:p>
            <a:pPr lvl="2" eaLnBrk="1" hangingPunct="1">
              <a:lnSpc>
                <a:spcPct val="90000"/>
              </a:lnSpc>
              <a:buFontTx/>
              <a:buNone/>
            </a:pPr>
            <a:endParaRPr lang="en-US" sz="600" smtClean="0"/>
          </a:p>
          <a:p>
            <a:pPr lvl="2" eaLnBrk="1" hangingPunct="1">
              <a:lnSpc>
                <a:spcPct val="90000"/>
              </a:lnSpc>
            </a:pPr>
            <a:r>
              <a:rPr lang="en-US" i="1" smtClean="0"/>
              <a:t>Pediococcus</a:t>
            </a:r>
            <a:r>
              <a:rPr lang="en-US" smtClean="0"/>
              <a:t>:  makes pepperoni, salami, &amp; summer sausage</a:t>
            </a:r>
          </a:p>
        </p:txBody>
      </p:sp>
      <p:pic>
        <p:nvPicPr>
          <p:cNvPr id="12292" name="Picture 4" descr="chees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" y="2500313"/>
            <a:ext cx="1676400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2293" name="Group 14"/>
          <p:cNvGrpSpPr>
            <a:grpSpLocks/>
          </p:cNvGrpSpPr>
          <p:nvPr/>
        </p:nvGrpSpPr>
        <p:grpSpPr bwMode="auto">
          <a:xfrm>
            <a:off x="195263" y="4889500"/>
            <a:ext cx="3200400" cy="1925638"/>
            <a:chOff x="3744" y="720"/>
            <a:chExt cx="2016" cy="1213"/>
          </a:xfrm>
        </p:grpSpPr>
        <p:pic>
          <p:nvPicPr>
            <p:cNvPr id="12298" name="Picture 6" descr="yogurt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744" y="720"/>
              <a:ext cx="1056" cy="7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299" name="Picture 7" descr="pickles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638" y="1200"/>
              <a:ext cx="1122" cy="7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2294" name="Picture 10" descr="salami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24663" y="5453063"/>
            <a:ext cx="2024062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5" name="Picture 11" descr="sauerkraut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961188" y="1524000"/>
            <a:ext cx="17526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6" name="Picture 15" descr="pepperoni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14300" y="3449638"/>
            <a:ext cx="1447800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7" name="Rectangle 16"/>
          <p:cNvSpPr>
            <a:spLocks noChangeArrowheads="1"/>
          </p:cNvSpPr>
          <p:nvPr/>
        </p:nvSpPr>
        <p:spPr bwMode="auto">
          <a:xfrm>
            <a:off x="-457200" y="6324600"/>
            <a:ext cx="35052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800"/>
              <a:t>USDA NIFSI Food Safety in the Classroom</a:t>
            </a:r>
            <a:r>
              <a:rPr lang="en-US" sz="800">
                <a:cs typeface="Arial" charset="0"/>
              </a:rPr>
              <a:t>©</a:t>
            </a:r>
          </a:p>
          <a:p>
            <a:pPr algn="ctr"/>
            <a:r>
              <a:rPr lang="en-US" sz="800">
                <a:cs typeface="Arial" charset="0"/>
              </a:rPr>
              <a:t>University of Tennessee, Knoxville 2006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lowing test tubes design template">
  <a:themeElements>
    <a:clrScheme name="Glowing test tubes design template 6">
      <a:dk1>
        <a:srgbClr val="5C1F00"/>
      </a:dk1>
      <a:lt1>
        <a:srgbClr val="FFFFCC"/>
      </a:lt1>
      <a:dk2>
        <a:srgbClr val="7E2A00"/>
      </a:dk2>
      <a:lt2>
        <a:srgbClr val="DFD293"/>
      </a:lt2>
      <a:accent1>
        <a:srgbClr val="FF6600"/>
      </a:accent1>
      <a:accent2>
        <a:srgbClr val="DF8F3F"/>
      </a:accent2>
      <a:accent3>
        <a:srgbClr val="C0ACAA"/>
      </a:accent3>
      <a:accent4>
        <a:srgbClr val="DADAAE"/>
      </a:accent4>
      <a:accent5>
        <a:srgbClr val="FFB8AA"/>
      </a:accent5>
      <a:accent6>
        <a:srgbClr val="CA8138"/>
      </a:accent6>
      <a:hlink>
        <a:srgbClr val="FFFF99"/>
      </a:hlink>
      <a:folHlink>
        <a:srgbClr val="FFCC99"/>
      </a:folHlink>
    </a:clrScheme>
    <a:fontScheme name="Glowing test tubes design template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Glowing test tubes design template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owing test tubes design template 2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C0C0C0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737373"/>
        </a:accent6>
        <a:hlink>
          <a:srgbClr val="4D4D4D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owing test tubes design 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EEEC2"/>
        </a:accent1>
        <a:accent2>
          <a:srgbClr val="653A01"/>
        </a:accent2>
        <a:accent3>
          <a:srgbClr val="FFFFFF"/>
        </a:accent3>
        <a:accent4>
          <a:srgbClr val="000000"/>
        </a:accent4>
        <a:accent5>
          <a:srgbClr val="FEF5DD"/>
        </a:accent5>
        <a:accent6>
          <a:srgbClr val="5B3401"/>
        </a:accent6>
        <a:hlink>
          <a:srgbClr val="009999"/>
        </a:hlink>
        <a:folHlink>
          <a:srgbClr val="CC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owing test tubes design template 4">
        <a:dk1>
          <a:srgbClr val="462300"/>
        </a:dk1>
        <a:lt1>
          <a:srgbClr val="FFFFFF"/>
        </a:lt1>
        <a:dk2>
          <a:srgbClr val="000000"/>
        </a:dk2>
        <a:lt2>
          <a:srgbClr val="808080"/>
        </a:lt2>
        <a:accent1>
          <a:srgbClr val="FFE499"/>
        </a:accent1>
        <a:accent2>
          <a:srgbClr val="FCA416"/>
        </a:accent2>
        <a:accent3>
          <a:srgbClr val="FFFFFF"/>
        </a:accent3>
        <a:accent4>
          <a:srgbClr val="3A1C00"/>
        </a:accent4>
        <a:accent5>
          <a:srgbClr val="FFEFCA"/>
        </a:accent5>
        <a:accent6>
          <a:srgbClr val="E49413"/>
        </a:accent6>
        <a:hlink>
          <a:srgbClr val="663300"/>
        </a:hlink>
        <a:folHlink>
          <a:srgbClr val="A5002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owing test tubes design template 5">
        <a:dk1>
          <a:srgbClr val="422100"/>
        </a:dk1>
        <a:lt1>
          <a:srgbClr val="FFFFCC"/>
        </a:lt1>
        <a:dk2>
          <a:srgbClr val="000000"/>
        </a:dk2>
        <a:lt2>
          <a:srgbClr val="969696"/>
        </a:lt2>
        <a:accent1>
          <a:srgbClr val="FFFFCC"/>
        </a:accent1>
        <a:accent2>
          <a:srgbClr val="E7B96F"/>
        </a:accent2>
        <a:accent3>
          <a:srgbClr val="FFFFE2"/>
        </a:accent3>
        <a:accent4>
          <a:srgbClr val="371B00"/>
        </a:accent4>
        <a:accent5>
          <a:srgbClr val="FFFFE2"/>
        </a:accent5>
        <a:accent6>
          <a:srgbClr val="D1A764"/>
        </a:accent6>
        <a:hlink>
          <a:srgbClr val="0066CC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owing test tubes design template 6">
        <a:dk1>
          <a:srgbClr val="5C1F00"/>
        </a:dk1>
        <a:lt1>
          <a:srgbClr val="FFFFCC"/>
        </a:lt1>
        <a:dk2>
          <a:srgbClr val="7E2A00"/>
        </a:dk2>
        <a:lt2>
          <a:srgbClr val="DFD293"/>
        </a:lt2>
        <a:accent1>
          <a:srgbClr val="FF6600"/>
        </a:accent1>
        <a:accent2>
          <a:srgbClr val="DF8F3F"/>
        </a:accent2>
        <a:accent3>
          <a:srgbClr val="C0ACAA"/>
        </a:accent3>
        <a:accent4>
          <a:srgbClr val="DADAAE"/>
        </a:accent4>
        <a:accent5>
          <a:srgbClr val="FFB8AA"/>
        </a:accent5>
        <a:accent6>
          <a:srgbClr val="CA8138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wing test tubes design template 7">
        <a:dk1>
          <a:srgbClr val="005A58"/>
        </a:dk1>
        <a:lt1>
          <a:srgbClr val="FFE8A9"/>
        </a:lt1>
        <a:dk2>
          <a:srgbClr val="CC9900"/>
        </a:dk2>
        <a:lt2>
          <a:srgbClr val="FFFF99"/>
        </a:lt2>
        <a:accent1>
          <a:srgbClr val="E0A04A"/>
        </a:accent1>
        <a:accent2>
          <a:srgbClr val="9478BC"/>
        </a:accent2>
        <a:accent3>
          <a:srgbClr val="E2CAAA"/>
        </a:accent3>
        <a:accent4>
          <a:srgbClr val="DAC690"/>
        </a:accent4>
        <a:accent5>
          <a:srgbClr val="EDCDB1"/>
        </a:accent5>
        <a:accent6>
          <a:srgbClr val="866CAA"/>
        </a:accent6>
        <a:hlink>
          <a:srgbClr val="EFE2BD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wing test tubes design template 8">
        <a:dk1>
          <a:srgbClr val="003366"/>
        </a:dk1>
        <a:lt1>
          <a:srgbClr val="E0DFDA"/>
        </a:lt1>
        <a:dk2>
          <a:srgbClr val="B6B6AE"/>
        </a:dk2>
        <a:lt2>
          <a:srgbClr val="FFFFCC"/>
        </a:lt2>
        <a:accent1>
          <a:srgbClr val="DF9C5F"/>
        </a:accent1>
        <a:accent2>
          <a:srgbClr val="CCCC00"/>
        </a:accent2>
        <a:accent3>
          <a:srgbClr val="D7D7D3"/>
        </a:accent3>
        <a:accent4>
          <a:srgbClr val="BFBEBA"/>
        </a:accent4>
        <a:accent5>
          <a:srgbClr val="ECCBB6"/>
        </a:accent5>
        <a:accent6>
          <a:srgbClr val="B9B900"/>
        </a:accent6>
        <a:hlink>
          <a:srgbClr val="FFFFCC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wing test tubes design template 9">
        <a:dk1>
          <a:srgbClr val="777777"/>
        </a:dk1>
        <a:lt1>
          <a:srgbClr val="FFFFCC"/>
        </a:lt1>
        <a:dk2>
          <a:srgbClr val="A1A496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CDCFC9"/>
        </a:accent3>
        <a:accent4>
          <a:srgbClr val="DADAAE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wing test tubes design template 10">
        <a:dk1>
          <a:srgbClr val="2D2015"/>
        </a:dk1>
        <a:lt1>
          <a:srgbClr val="FFEE99"/>
        </a:lt1>
        <a:dk2>
          <a:srgbClr val="523E26"/>
        </a:dk2>
        <a:lt2>
          <a:srgbClr val="DFC08D"/>
        </a:lt2>
        <a:accent1>
          <a:srgbClr val="A0815C"/>
        </a:accent1>
        <a:accent2>
          <a:srgbClr val="8F5F2F"/>
        </a:accent2>
        <a:accent3>
          <a:srgbClr val="B3AFAC"/>
        </a:accent3>
        <a:accent4>
          <a:srgbClr val="DACB82"/>
        </a:accent4>
        <a:accent5>
          <a:srgbClr val="CDC1B5"/>
        </a:accent5>
        <a:accent6>
          <a:srgbClr val="81552A"/>
        </a:accent6>
        <a:hlink>
          <a:srgbClr val="CCB400"/>
        </a:hlink>
        <a:folHlink>
          <a:srgbClr val="E2DAB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wing test tubes design template 11">
        <a:dk1>
          <a:srgbClr val="422100"/>
        </a:dk1>
        <a:lt1>
          <a:srgbClr val="FFEC99"/>
        </a:lt1>
        <a:dk2>
          <a:srgbClr val="000000"/>
        </a:dk2>
        <a:lt2>
          <a:srgbClr val="777777"/>
        </a:lt2>
        <a:accent1>
          <a:srgbClr val="FEECCC"/>
        </a:accent1>
        <a:accent2>
          <a:srgbClr val="FFCC00"/>
        </a:accent2>
        <a:accent3>
          <a:srgbClr val="FFF4CA"/>
        </a:accent3>
        <a:accent4>
          <a:srgbClr val="371B00"/>
        </a:accent4>
        <a:accent5>
          <a:srgbClr val="FEF4E2"/>
        </a:accent5>
        <a:accent6>
          <a:srgbClr val="E7B900"/>
        </a:accent6>
        <a:hlink>
          <a:srgbClr val="FE6E0C"/>
        </a:hlink>
        <a:folHlink>
          <a:srgbClr val="B46B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owing test tubes design template 12">
        <a:dk1>
          <a:srgbClr val="336699"/>
        </a:dk1>
        <a:lt1>
          <a:srgbClr val="FFFFCC"/>
        </a:lt1>
        <a:dk2>
          <a:srgbClr val="000000"/>
        </a:dk2>
        <a:lt2>
          <a:srgbClr val="F3F1E1"/>
        </a:lt2>
        <a:accent1>
          <a:srgbClr val="FF6600"/>
        </a:accent1>
        <a:accent2>
          <a:srgbClr val="865B26"/>
        </a:accent2>
        <a:accent3>
          <a:srgbClr val="AAAAAA"/>
        </a:accent3>
        <a:accent4>
          <a:srgbClr val="DADAAE"/>
        </a:accent4>
        <a:accent5>
          <a:srgbClr val="FFB8AA"/>
        </a:accent5>
        <a:accent6>
          <a:srgbClr val="795221"/>
        </a:accent6>
        <a:hlink>
          <a:srgbClr val="FFCC00"/>
        </a:hlink>
        <a:folHlink>
          <a:srgbClr val="FFFA9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wing test tubes design template 13">
        <a:dk1>
          <a:srgbClr val="3E3E5C"/>
        </a:dk1>
        <a:lt1>
          <a:srgbClr val="FBEAD3"/>
        </a:lt1>
        <a:dk2>
          <a:srgbClr val="FFCC00"/>
        </a:dk2>
        <a:lt2>
          <a:srgbClr val="FFFFFF"/>
        </a:lt2>
        <a:accent1>
          <a:srgbClr val="A16233"/>
        </a:accent1>
        <a:accent2>
          <a:srgbClr val="CC9900"/>
        </a:accent2>
        <a:accent3>
          <a:srgbClr val="FFE2AA"/>
        </a:accent3>
        <a:accent4>
          <a:srgbClr val="D6C8B4"/>
        </a:accent4>
        <a:accent5>
          <a:srgbClr val="CDB7AD"/>
        </a:accent5>
        <a:accent6>
          <a:srgbClr val="B98A00"/>
        </a:accent6>
        <a:hlink>
          <a:srgbClr val="FDD30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Glowing test tubes design template</Template>
  <TotalTime>1373</TotalTime>
  <Words>648</Words>
  <Application>Microsoft Office PowerPoint</Application>
  <PresentationFormat>On-screen Show (4:3)</PresentationFormat>
  <Paragraphs>130</Paragraphs>
  <Slides>13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Glowing test tubes design template</vt:lpstr>
      <vt:lpstr>Introduction to Bacteria</vt:lpstr>
      <vt:lpstr>What are bacteria?</vt:lpstr>
      <vt:lpstr>What  do they look like?</vt:lpstr>
      <vt:lpstr>Bacteria are ALIVE!</vt:lpstr>
      <vt:lpstr>How do bacteria eat?</vt:lpstr>
      <vt:lpstr>What is a pathogen?</vt:lpstr>
      <vt:lpstr>What are some common pathogens?</vt:lpstr>
      <vt:lpstr>Examples of Pathogens</vt:lpstr>
      <vt:lpstr>Are all bacteria pathogens?</vt:lpstr>
      <vt:lpstr>A Closer Look – Helpful Bacteria</vt:lpstr>
      <vt:lpstr>How can I avoid pathogens?</vt:lpstr>
      <vt:lpstr>How can I avoid pathogens?</vt:lpstr>
      <vt:lpstr>Review</vt:lpstr>
    </vt:vector>
  </TitlesOfParts>
  <Company>UTK FoodSafety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Bacteria</dc:title>
  <dc:creator>Jennifer Richards</dc:creator>
  <cp:lastModifiedBy>Karen Edmonds</cp:lastModifiedBy>
  <cp:revision>78</cp:revision>
  <cp:lastPrinted>1601-01-01T00:00:00Z</cp:lastPrinted>
  <dcterms:created xsi:type="dcterms:W3CDTF">2006-03-29T19:16:51Z</dcterms:created>
  <dcterms:modified xsi:type="dcterms:W3CDTF">2016-07-02T15:23:51Z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TC010721391033</vt:lpwstr>
  </property>
</Properties>
</file>